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70" r:id="rId15"/>
    <p:sldId id="262" r:id="rId16"/>
    <p:sldId id="263" r:id="rId17"/>
    <p:sldId id="269" r:id="rId18"/>
    <p:sldId id="264" r:id="rId19"/>
  </p:sldIdLst>
  <p:sldSz cx="14630400" cy="8229600"/>
  <p:notesSz cx="8229600" cy="14630400"/>
  <p:embeddedFontLst>
    <p:embeddedFont>
      <p:font typeface="Aharoni" panose="02010803020104030203" pitchFamily="2" charset="-79"/>
      <p:bold r:id="rId21"/>
    </p:embeddedFont>
    <p:embeddedFont>
      <p:font typeface="Coolvetica Rg" panose="020B0603030602020004" pitchFamily="34" charset="0"/>
      <p:regular r:id="rId22"/>
      <p:italic r:id="rId23"/>
    </p:embeddedFont>
    <p:embeddedFont>
      <p:font typeface="Overpass" panose="020B0604020202020204" charset="0"/>
      <p:regular r:id="rId24"/>
    </p:embeddedFont>
    <p:embeddedFont>
      <p:font typeface="Tw Cen MT" panose="020B06020201040206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9DFFEA-C12E-4CC1-A053-DF63B74CC55C}" v="59" dt="2024-09-13T18:47:58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47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-42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99163" y="0"/>
            <a:ext cx="65855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76337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Smart Home Emergency Management App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449961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The Smart Home Emergency Management App is a comprehensive platform that leverages real-time technology to enhance safety and manage emergency situations within a smart home ecosystem. This innovative app provides a seamless user experience and deep integration with smart home devices.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65214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744" y="665976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634282"/>
            <a:ext cx="265116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Obsolete Mango</a:t>
            </a: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4F1EC7-35B2-DC47-A03A-1D651B32EDF8}"/>
              </a:ext>
            </a:extLst>
          </p:cNvPr>
          <p:cNvSpPr/>
          <p:nvPr/>
        </p:nvSpPr>
        <p:spPr>
          <a:xfrm rot="2736321">
            <a:off x="5745068" y="2530314"/>
            <a:ext cx="12958331" cy="1053081"/>
          </a:xfrm>
          <a:prstGeom prst="rect">
            <a:avLst/>
          </a:prstGeom>
          <a:gradFill flip="none" rotWithShape="1">
            <a:gsLst>
              <a:gs pos="0">
                <a:srgbClr val="D60093"/>
              </a:gs>
              <a:gs pos="100000">
                <a:srgbClr val="660033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D2F0E-21B2-CCCD-8038-47E16A6F7260}"/>
              </a:ext>
            </a:extLst>
          </p:cNvPr>
          <p:cNvSpPr/>
          <p:nvPr/>
        </p:nvSpPr>
        <p:spPr>
          <a:xfrm rot="2736321">
            <a:off x="4394924" y="3645240"/>
            <a:ext cx="12958331" cy="1053081"/>
          </a:xfrm>
          <a:prstGeom prst="rect">
            <a:avLst/>
          </a:prstGeom>
          <a:gradFill>
            <a:gsLst>
              <a:gs pos="0">
                <a:srgbClr val="D60093"/>
              </a:gs>
              <a:gs pos="100000">
                <a:srgbClr val="660033">
                  <a:alpha val="0"/>
                </a:srgb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E5B31-3725-077D-8FC2-443ECBFEB97F}"/>
              </a:ext>
            </a:extLst>
          </p:cNvPr>
          <p:cNvSpPr txBox="1"/>
          <p:nvPr/>
        </p:nvSpPr>
        <p:spPr>
          <a:xfrm>
            <a:off x="5590673" y="3183776"/>
            <a:ext cx="344905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1500" b="0" i="0" dirty="0">
                <a:solidFill>
                  <a:schemeClr val="bg1"/>
                </a:solidFill>
                <a:effectLst/>
                <a:latin typeface="Coolvetica Rg" panose="020B0603030602020004" pitchFamily="34" charset="0"/>
              </a:rPr>
              <a:t>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EDDD9-B1EA-386C-4A8B-CB01AB300578}"/>
              </a:ext>
            </a:extLst>
          </p:cNvPr>
          <p:cNvSpPr txBox="1"/>
          <p:nvPr/>
        </p:nvSpPr>
        <p:spPr>
          <a:xfrm>
            <a:off x="1259304" y="5941277"/>
            <a:ext cx="121117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0" i="0" dirty="0">
                <a:solidFill>
                  <a:schemeClr val="bg1"/>
                </a:solidFill>
                <a:effectLst/>
                <a:latin typeface="__fkGroteskNeue_598ab8"/>
              </a:rPr>
              <a:t>The logic behind the app's functionality is based on algorithms that process inputs from sensors and determine appropriate responses.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30AF1-A80A-F394-27F3-37C76E04E50B}"/>
              </a:ext>
            </a:extLst>
          </p:cNvPr>
          <p:cNvSpPr txBox="1"/>
          <p:nvPr/>
        </p:nvSpPr>
        <p:spPr>
          <a:xfrm>
            <a:off x="906377" y="871972"/>
            <a:ext cx="443564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 dirty="0">
                <a:solidFill>
                  <a:schemeClr val="bg1"/>
                </a:solidFill>
                <a:effectLst/>
                <a:latin typeface="__fkGroteskNeue_598ab8"/>
              </a:rPr>
              <a:t>Decision-Making Algorithms: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__fkGroteskNeue_598ab8"/>
              </a:rPr>
              <a:t>Analyse sensor data to identify emergencies.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bg1"/>
                </a:solidFill>
                <a:effectLst/>
                <a:latin typeface="__fkGroteskNeue_598ab8"/>
              </a:rPr>
              <a:t>Trigger alerts and actions based on predefined criteria.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0F7D9-0648-7625-720E-C0B679AC434B}"/>
              </a:ext>
            </a:extLst>
          </p:cNvPr>
          <p:cNvSpPr txBox="1"/>
          <p:nvPr/>
        </p:nvSpPr>
        <p:spPr>
          <a:xfrm>
            <a:off x="9424739" y="871972"/>
            <a:ext cx="42992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User Interaction Logic: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Ensure intuitive navigation and response options for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Provide feedback mechanisms for continuous improvement.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22239-A39F-6ABB-3FAA-33B9519E935E}"/>
              </a:ext>
            </a:extLst>
          </p:cNvPr>
          <p:cNvSpPr/>
          <p:nvPr/>
        </p:nvSpPr>
        <p:spPr>
          <a:xfrm rot="2736321">
            <a:off x="-1912434" y="7337074"/>
            <a:ext cx="4463499" cy="1053081"/>
          </a:xfrm>
          <a:prstGeom prst="rect">
            <a:avLst/>
          </a:prstGeom>
          <a:gradFill>
            <a:gsLst>
              <a:gs pos="0">
                <a:srgbClr val="D60093"/>
              </a:gs>
              <a:gs pos="100000">
                <a:srgbClr val="660033">
                  <a:alpha val="0"/>
                </a:srgb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159A1-0679-94B3-8DE5-EA172A63D35E}"/>
              </a:ext>
            </a:extLst>
          </p:cNvPr>
          <p:cNvSpPr/>
          <p:nvPr/>
        </p:nvSpPr>
        <p:spPr>
          <a:xfrm rot="2736321">
            <a:off x="12521825" y="345431"/>
            <a:ext cx="4463499" cy="1053081"/>
          </a:xfrm>
          <a:prstGeom prst="rect">
            <a:avLst/>
          </a:prstGeom>
          <a:gradFill>
            <a:gsLst>
              <a:gs pos="0">
                <a:srgbClr val="D60093"/>
              </a:gs>
              <a:gs pos="100000">
                <a:srgbClr val="660033">
                  <a:alpha val="0"/>
                </a:srgb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6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C9DAA2-C8DD-6D75-BF11-CF730D9FB4E5}"/>
              </a:ext>
            </a:extLst>
          </p:cNvPr>
          <p:cNvSpPr txBox="1"/>
          <p:nvPr/>
        </p:nvSpPr>
        <p:spPr>
          <a:xfrm>
            <a:off x="689811" y="320660"/>
            <a:ext cx="7315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Real-Time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46CEC-86DE-4F57-4968-4217D27476F0}"/>
              </a:ext>
            </a:extLst>
          </p:cNvPr>
          <p:cNvSpPr txBox="1"/>
          <p:nvPr/>
        </p:nvSpPr>
        <p:spPr>
          <a:xfrm>
            <a:off x="689812" y="1948425"/>
            <a:ext cx="7315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Real-Time Data Impact</a:t>
            </a:r>
          </a:p>
          <a:p>
            <a:r>
              <a:rPr lang="en-GB" sz="2400" dirty="0">
                <a:solidFill>
                  <a:schemeClr val="bg1"/>
                </a:solidFill>
              </a:rPr>
              <a:t>Real-time data is vital for enhancing emergency response in the Smart Home Emergency Management App.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CB344-6FD0-382C-D025-CD9DB41A3AF0}"/>
              </a:ext>
            </a:extLst>
          </p:cNvPr>
          <p:cNvSpPr txBox="1"/>
          <p:nvPr/>
        </p:nvSpPr>
        <p:spPr>
          <a:xfrm>
            <a:off x="7746555" y="3841604"/>
            <a:ext cx="6066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Here’s how it aids in effective responses: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15F88-42FD-CA98-5764-0996F0F1CF78}"/>
              </a:ext>
            </a:extLst>
          </p:cNvPr>
          <p:cNvSpPr txBox="1"/>
          <p:nvPr/>
        </p:nvSpPr>
        <p:spPr>
          <a:xfrm>
            <a:off x="5917755" y="5093219"/>
            <a:ext cx="36576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Immediate Alerts: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app monitors sensors (smoke, motion, temperature) and sends instant notifications to users upon detecting anomalies, ensuring timely action.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05E30-DB50-9D2F-2DF4-C911D26509E5}"/>
              </a:ext>
            </a:extLst>
          </p:cNvPr>
          <p:cNvSpPr txBox="1"/>
          <p:nvPr/>
        </p:nvSpPr>
        <p:spPr>
          <a:xfrm>
            <a:off x="10282987" y="4996120"/>
            <a:ext cx="400874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Informed Decision-Making: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__fkGroteskNeue_598ab8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__fkGroteskNeue_598ab8"/>
              </a:rPr>
              <a:t>Users receive critical information during emergencies, such as the location and severity of threats, enabling them to make quick, informed decisions.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52A59-1940-F33B-5FF2-1C36DF4DB09C}"/>
              </a:ext>
            </a:extLst>
          </p:cNvPr>
          <p:cNvSpPr txBox="1"/>
          <p:nvPr/>
        </p:nvSpPr>
        <p:spPr>
          <a:xfrm>
            <a:off x="1201379" y="5031664"/>
            <a:ext cx="40087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Emergency Services Integration: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__fkGroteskNeue_598ab8"/>
              </a:rPr>
              <a:t>The app can automatically notify local emergency services, providing them with real-time data to improve response effectiveness.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83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496" y="573167"/>
            <a:ext cx="7685008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Smart Home Devices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96" y="2111693"/>
            <a:ext cx="1042154" cy="1848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4308" y="2320052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Device Connectivity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84308" y="2751653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seamlessly connects with a wide range of smart home devices, including security systems, smoke detectors, water sensors, and smart appliances.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96" y="3960495"/>
            <a:ext cx="1042154" cy="1848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4308" y="4168854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Synchronization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84308" y="4600456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continuously syncs data from connected devices, ensuring real-time monitoring and the ability to respond promptly to emergency situations.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96" y="5809298"/>
            <a:ext cx="1042154" cy="1848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4308" y="6017657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Actions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84308" y="6449258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can trigger predefined emergency protocols, automatically adjusting connected devices to mitigate risks and facilitate effective emergency management.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67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 and Recommendations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47680"/>
            <a:ext cx="7468553" cy="3301246"/>
          </a:xfrm>
          <a:prstGeom prst="roundRect">
            <a:avLst>
              <a:gd name="adj" fmla="val 30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331744" y="3355300"/>
            <a:ext cx="7453312" cy="1834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6571059" y="3506510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Benefits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506510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Safety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506510"/>
            <a:ext cx="137707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Improved Response Time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506510"/>
            <a:ext cx="13808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Increased User Convenience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5189815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71059" y="5341025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Recommendations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5341025"/>
            <a:ext cx="137707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Continuous Feature Updates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341025"/>
            <a:ext cx="137707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Expanded Device Integration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5341025"/>
            <a:ext cx="13808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Comprehensive User Training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293517-DAFA-C8DC-9A9F-3636D4D6DCBC}"/>
              </a:ext>
            </a:extLst>
          </p:cNvPr>
          <p:cNvSpPr txBox="1"/>
          <p:nvPr/>
        </p:nvSpPr>
        <p:spPr>
          <a:xfrm>
            <a:off x="3657600" y="689628"/>
            <a:ext cx="7315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6600" b="0" i="0" dirty="0">
                <a:solidFill>
                  <a:schemeClr val="bg1"/>
                </a:solidFill>
                <a:effectLst/>
                <a:latin typeface="var(--font-fk-grotesk)"/>
              </a:rPr>
              <a:t>Acknowledgements</a:t>
            </a:r>
          </a:p>
        </p:txBody>
      </p:sp>
      <p:pic>
        <p:nvPicPr>
          <p:cNvPr id="5" name="Graphic 4" descr="Heart with solid fill">
            <a:extLst>
              <a:ext uri="{FF2B5EF4-FFF2-40B4-BE49-F238E27FC236}">
                <a16:creationId xmlns:a16="http://schemas.microsoft.com/office/drawing/2014/main" id="{5137C911-8821-B9C2-FED5-BD8F21BE0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7894" y="689628"/>
            <a:ext cx="8614611" cy="861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31656D-0E50-50C6-8026-23F9C6AEDD8C}"/>
              </a:ext>
            </a:extLst>
          </p:cNvPr>
          <p:cNvSpPr txBox="1"/>
          <p:nvPr/>
        </p:nvSpPr>
        <p:spPr>
          <a:xfrm>
            <a:off x="1828799" y="2960638"/>
            <a:ext cx="10972800" cy="401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0" i="0" dirty="0">
                <a:solidFill>
                  <a:schemeClr val="bg1"/>
                </a:solidFill>
                <a:effectLst/>
                <a:latin typeface="__fkGroteskNeue_598ab8"/>
              </a:rPr>
              <a:t>Gratitude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  <a:latin typeface="__fkGroteskNeue_598ab8"/>
              </a:rPr>
              <a:t>Thank individuals and </a:t>
            </a:r>
            <a:r>
              <a:rPr lang="en-GB" sz="3200" dirty="0">
                <a:solidFill>
                  <a:schemeClr val="bg1"/>
                </a:solidFill>
                <a:latin typeface="__fkGroteskNeue_598ab8"/>
              </a:rPr>
              <a:t>mentors</a:t>
            </a:r>
            <a:r>
              <a:rPr lang="en-GB" sz="3200" b="0" i="0" dirty="0">
                <a:solidFill>
                  <a:schemeClr val="bg1"/>
                </a:solidFill>
                <a:effectLst/>
                <a:latin typeface="__fkGroteskNeue_598ab8"/>
              </a:rPr>
              <a:t> that contributed to the project.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bg1"/>
                </a:solidFill>
                <a:effectLst/>
                <a:latin typeface="__fkGroteskNeue_598ab8"/>
              </a:rPr>
              <a:t>Eng. Mohammed Hatem, Eng. Fares Hazem, Eng. Mohamed Essam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__fkGroteskNeue_598ab8"/>
              </a:rPr>
              <a:t>And a </a:t>
            </a:r>
            <a:r>
              <a:rPr lang="en-GB" sz="4800" dirty="0">
                <a:solidFill>
                  <a:schemeClr val="bg1"/>
                </a:solidFill>
                <a:latin typeface="__fkGroteskNeue_598ab8"/>
              </a:rPr>
              <a:t>♥</a:t>
            </a:r>
            <a:r>
              <a:rPr lang="en-GB" sz="3200" dirty="0">
                <a:solidFill>
                  <a:schemeClr val="bg1"/>
                </a:solidFill>
                <a:latin typeface="__fkGroteskNeue_598ab8"/>
              </a:rPr>
              <a:t> for Team</a:t>
            </a:r>
            <a:endParaRPr lang="en-GB" sz="3200" b="0" i="0" dirty="0">
              <a:solidFill>
                <a:schemeClr val="bg1"/>
              </a:solidFill>
              <a:effectLst/>
              <a:latin typeface="__fkGroteskNeue_598ab8"/>
            </a:endParaRPr>
          </a:p>
        </p:txBody>
      </p:sp>
    </p:spTree>
    <p:extLst>
      <p:ext uri="{BB962C8B-B14F-4D97-AF65-F5344CB8AC3E}">
        <p14:creationId xmlns:p14="http://schemas.microsoft.com/office/powerpoint/2010/main" val="10307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kull outline">
            <a:extLst>
              <a:ext uri="{FF2B5EF4-FFF2-40B4-BE49-F238E27FC236}">
                <a16:creationId xmlns:a16="http://schemas.microsoft.com/office/drawing/2014/main" id="{7B6F9224-D596-4501-5D6C-487D8D0CD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6675" y="1704651"/>
            <a:ext cx="4629150" cy="4629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F734B-0E62-A323-6B3F-BD3B172696C8}"/>
              </a:ext>
            </a:extLst>
          </p:cNvPr>
          <p:cNvSpPr txBox="1"/>
          <p:nvPr/>
        </p:nvSpPr>
        <p:spPr>
          <a:xfrm>
            <a:off x="1876925" y="779054"/>
            <a:ext cx="62885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Questions &amp; Answers</a:t>
            </a:r>
          </a:p>
        </p:txBody>
      </p:sp>
      <p:pic>
        <p:nvPicPr>
          <p:cNvPr id="3" name="7230278-hd_720_1280_25fps">
            <a:hlinkClick r:id="" action="ppaction://media"/>
            <a:extLst>
              <a:ext uri="{FF2B5EF4-FFF2-40B4-BE49-F238E27FC236}">
                <a16:creationId xmlns:a16="http://schemas.microsoft.com/office/drawing/2014/main" id="{5E8AD531-EA40-4154-6FB6-B74586BCA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1250" y="0"/>
            <a:ext cx="462915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875BA-ECF2-5EBA-F2B6-F451BF33DFF8}"/>
              </a:ext>
            </a:extLst>
          </p:cNvPr>
          <p:cNvSpPr txBox="1"/>
          <p:nvPr/>
        </p:nvSpPr>
        <p:spPr>
          <a:xfrm>
            <a:off x="1933072" y="5733637"/>
            <a:ext cx="617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Any misstep in managing your home security could lead to significant consequences.</a:t>
            </a:r>
            <a:endParaRPr lang="en-GB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65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105334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Smart Home Emergency Management App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Technology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utilizes cutting-edge sensors and connectivity to detect and respond to emergencies in real-time, ensuring prompt and effective action.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Smart Home Safety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integrating with various smart home devices, the app can automatically trigger safety protocols, such as locking doors, turning off appliances, and activating emergency lighting.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Proactive Monitoring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continuously monitors the smart home environment, allowing users to stay informed and take preventive measures to mitigate potential risks.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3842" y="0"/>
            <a:ext cx="583925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137" y="1275398"/>
            <a:ext cx="6820019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11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Managing Emergency Situations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4137" y="2411135"/>
            <a:ext cx="459105" cy="459105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90349" y="2496622"/>
            <a:ext cx="10668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377196" y="2411135"/>
            <a:ext cx="2400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Fire Detection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77196" y="2833568"/>
            <a:ext cx="3092887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Quickly identify and respond to fire hazards, triggering emergency protocols and alerting authorities if necessary.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037" y="2411135"/>
            <a:ext cx="459105" cy="459105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4819769" y="2496622"/>
            <a:ext cx="16752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337096" y="2411135"/>
            <a:ext cx="2400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Intrusion Alerts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337096" y="2833568"/>
            <a:ext cx="3092887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 and notify users of unauthorized entry, allowing them to take immediate action and secure the home remotely.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4137" y="4572953"/>
            <a:ext cx="459105" cy="459105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61655" y="4658439"/>
            <a:ext cx="1640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377196" y="4572953"/>
            <a:ext cx="240065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Gas Emergencies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77196" y="4995386"/>
            <a:ext cx="3092887" cy="1958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Detect and respond to medical emergencies, such as falls or sudden health issues, by contacting emergency services and notifying designated contacts.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037" y="4572953"/>
            <a:ext cx="459105" cy="459105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4815364" y="4658439"/>
            <a:ext cx="17645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6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5337096" y="4572953"/>
            <a:ext cx="27432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5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Environmental Monitoring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5337096" y="4995386"/>
            <a:ext cx="3092887" cy="1958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Monitor environmental conditions, such as air quality, water leaks, and power outages, and provide alerts and recommendations for addressing these situations.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277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580" y="2923103"/>
            <a:ext cx="4496276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kern="0" spc="-10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Smart Home Ecosystem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37580" y="5512237"/>
            <a:ext cx="13355241" cy="22860"/>
          </a:xfrm>
          <a:prstGeom prst="roundRect">
            <a:avLst>
              <a:gd name="adj" fmla="val 3347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3919299" y="4874716"/>
            <a:ext cx="22860" cy="637580"/>
          </a:xfrm>
          <a:prstGeom prst="roundRect">
            <a:avLst>
              <a:gd name="adj" fmla="val 3347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3725823" y="5307270"/>
            <a:ext cx="409932" cy="409932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3883104" y="5383590"/>
            <a:ext cx="95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859167" y="3732252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Connected Devices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19745" y="4109442"/>
            <a:ext cx="6222206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seamlessly integrates with a wide range of smart home devices, including sensors, security systems, and appliances.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651" y="5512177"/>
            <a:ext cx="22860" cy="637580"/>
          </a:xfrm>
          <a:prstGeom prst="roundRect">
            <a:avLst>
              <a:gd name="adj" fmla="val 3347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7110174" y="5307270"/>
            <a:ext cx="409932" cy="409932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240310" y="5383590"/>
            <a:ext cx="1496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243518" y="6332101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Integration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204097" y="6709291"/>
            <a:ext cx="6222206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consolidates and analyzes data from various smart home devices to provide a comprehensive understanding of the home's status and potential risks.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88003" y="4874716"/>
            <a:ext cx="22860" cy="637580"/>
          </a:xfrm>
          <a:prstGeom prst="roundRect">
            <a:avLst>
              <a:gd name="adj" fmla="val 334737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10494526" y="5307270"/>
            <a:ext cx="409932" cy="409932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10626209" y="5383590"/>
            <a:ext cx="14656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9627870" y="3732252"/>
            <a:ext cx="214336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kern="0" spc="-5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Responses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88448" y="4109442"/>
            <a:ext cx="6222206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can trigger pre-defined emergency protocols, automatically adjusting connected devices to mitigate and manage emergency situations.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0328" y="0"/>
            <a:ext cx="6172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491" y="1035368"/>
            <a:ext cx="4874776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kern="0" spc="-115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App Features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11491" y="1955363"/>
            <a:ext cx="3743325" cy="2515791"/>
          </a:xfrm>
          <a:prstGeom prst="roundRect">
            <a:avLst>
              <a:gd name="adj" fmla="val 3459"/>
            </a:avLst>
          </a:prstGeom>
          <a:gradFill flip="none" rotWithShape="1">
            <a:gsLst>
              <a:gs pos="2000">
                <a:srgbClr val="660033">
                  <a:alpha val="14000"/>
                </a:srgbClr>
              </a:gs>
              <a:gs pos="96000">
                <a:srgbClr val="D60093"/>
              </a:gs>
            </a:gsLst>
            <a:lin ang="2700000" scaled="1"/>
            <a:tileRect/>
          </a:gra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426279" y="2170152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Alerts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26279" y="2599015"/>
            <a:ext cx="3313747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personalize emergency notifications and prioritize alerts based on their preferences and the severity of the situation.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984" y="1955363"/>
            <a:ext cx="3743325" cy="2515791"/>
          </a:xfrm>
          <a:prstGeom prst="roundRect">
            <a:avLst>
              <a:gd name="adj" fmla="val 3459"/>
            </a:avLst>
          </a:prstGeom>
          <a:gradFill flip="none" rotWithShape="1">
            <a:gsLst>
              <a:gs pos="2000">
                <a:srgbClr val="660033">
                  <a:alpha val="14000"/>
                </a:srgbClr>
              </a:gs>
              <a:gs pos="96000">
                <a:srgbClr val="D60093"/>
              </a:gs>
            </a:gsLst>
            <a:lin ang="2700000" scaled="1"/>
            <a:tileRect/>
          </a:gra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376773" y="2170152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Remote Access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76773" y="2599015"/>
            <a:ext cx="3313747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allows users to monitor and control their smart home devices remotely, providing peace of mind and the ability to respond to emergencies on-the-go.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1491" y="4678323"/>
            <a:ext cx="3743325" cy="2515791"/>
          </a:xfrm>
          <a:prstGeom prst="roundRect">
            <a:avLst>
              <a:gd name="adj" fmla="val 3459"/>
            </a:avLst>
          </a:prstGeom>
          <a:gradFill flip="none" rotWithShape="1">
            <a:gsLst>
              <a:gs pos="2000">
                <a:srgbClr val="660033">
                  <a:alpha val="14000"/>
                </a:srgbClr>
              </a:gs>
              <a:gs pos="96000">
                <a:srgbClr val="D60093"/>
              </a:gs>
            </a:gsLst>
            <a:lin ang="2700000" scaled="1"/>
            <a:tileRect/>
          </a:gra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426279" y="4893112"/>
            <a:ext cx="277415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Comprehensive Reporting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426279" y="5321975"/>
            <a:ext cx="3313747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generates detailed reports on emergency incidents, equipment status, and preventive measures, enabling users to optimize their smart home's safety and efficiency.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1984" y="4678323"/>
            <a:ext cx="3743325" cy="2515791"/>
          </a:xfrm>
          <a:prstGeom prst="roundRect">
            <a:avLst>
              <a:gd name="adj" fmla="val 3459"/>
            </a:avLst>
          </a:prstGeom>
          <a:gradFill flip="none" rotWithShape="1">
            <a:gsLst>
              <a:gs pos="2000">
                <a:srgbClr val="660033">
                  <a:alpha val="14000"/>
                </a:srgbClr>
              </a:gs>
              <a:gs pos="96000">
                <a:srgbClr val="D60093"/>
              </a:gs>
            </a:gsLst>
            <a:lin ang="2700000" scaled="1"/>
            <a:tileRect/>
          </a:gra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10376773" y="4893112"/>
            <a:ext cx="243732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76773" y="5321975"/>
            <a:ext cx="3313747" cy="1657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interact with the app using any android mobile, allowing for control and management of emergency situations.</a:t>
            </a:r>
            <a:endParaRPr lang="en-US" sz="16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4C7F6B68-624E-8D05-98C0-A048F3124229}"/>
              </a:ext>
            </a:extLst>
          </p:cNvPr>
          <p:cNvSpPr/>
          <p:nvPr/>
        </p:nvSpPr>
        <p:spPr>
          <a:xfrm>
            <a:off x="10376773" y="4873875"/>
            <a:ext cx="277415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Overpass" pitchFamily="34" charset="0"/>
              </a:rPr>
              <a:t>Smart </a:t>
            </a:r>
            <a:r>
              <a:rPr lang="en-US" sz="1900" b="1" kern="0" spc="-58" dirty="0" err="1">
                <a:solidFill>
                  <a:srgbClr val="E5E0DF"/>
                </a:solidFill>
                <a:latin typeface="Overpass" pitchFamily="34" charset="0"/>
              </a:rPr>
              <a:t>Mangment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2494"/>
            <a:ext cx="5486400" cy="82246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93" y="772120"/>
            <a:ext cx="7175183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kern="0" spc="-113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Experience and Functionality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93" y="1672352"/>
            <a:ext cx="506730" cy="5067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9493" y="2381726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Intuitive Interface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9493" y="2801303"/>
            <a:ext cx="3710464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features a user-friendly interface that is easy to navigate, even in high-stress situations.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43" y="1672352"/>
            <a:ext cx="506730" cy="5067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043" y="2381726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Responsive Design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24043" y="2801303"/>
            <a:ext cx="3710464" cy="162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is designed to be responsive and accessible on a variety of devices, ensuring seamless usage across smartphones, tablets, and home assistants.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93" y="5031105"/>
            <a:ext cx="506730" cy="5067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9493" y="5740479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Customizable Settings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09493" y="6160056"/>
            <a:ext cx="3710464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personalize the app's settings and preferences to fit their specific smart home setup and emergency management needs.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43" y="5031105"/>
            <a:ext cx="506730" cy="5067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043" y="5740479"/>
            <a:ext cx="23849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Robust Security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724043" y="6160056"/>
            <a:ext cx="3710464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app incorporates advanced security measures to protect users' data and ensure the privacy and integrity of the smart home ecosystem.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7B7A3-407F-520C-5731-C3610DB18145}"/>
              </a:ext>
            </a:extLst>
          </p:cNvPr>
          <p:cNvSpPr txBox="1"/>
          <p:nvPr/>
        </p:nvSpPr>
        <p:spPr>
          <a:xfrm>
            <a:off x="405063" y="481262"/>
            <a:ext cx="1382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Circuits in Smart Home Emergency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2F17-3208-E9F8-0ECD-0A96896C122B}"/>
              </a:ext>
            </a:extLst>
          </p:cNvPr>
          <p:cNvSpPr txBox="1"/>
          <p:nvPr/>
        </p:nvSpPr>
        <p:spPr>
          <a:xfrm>
            <a:off x="962524" y="1883961"/>
            <a:ext cx="33688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algn="ctr"/>
            <a:endParaRPr lang="en-GB" sz="4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Circuits are fundamental components in the Smart Home Emergency Management App, enabling the integration of various devices and sensors that contribute to home safety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36D53-5A57-9300-62BA-7C5AD85A1E52}"/>
              </a:ext>
            </a:extLst>
          </p:cNvPr>
          <p:cNvSpPr txBox="1"/>
          <p:nvPr/>
        </p:nvSpPr>
        <p:spPr>
          <a:xfrm>
            <a:off x="5702968" y="2237903"/>
            <a:ext cx="851835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</a:p>
          <a:p>
            <a:pPr algn="l"/>
            <a:endParaRPr lang="en-GB" sz="2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Microcontrollers: Act as the brain of the circuit, processing inputs from sensors and controlling outputs to devices.</a:t>
            </a:r>
            <a:b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Sensors: Detect environmental changes and emergencies</a:t>
            </a:r>
          </a:p>
          <a:p>
            <a:pPr algn="l"/>
            <a:endParaRPr lang="en-GB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 &amp; Humidity sensors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 sensor</a:t>
            </a:r>
          </a:p>
          <a:p>
            <a:pPr algn="l"/>
            <a:endParaRPr lang="en-GB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Actuators: Execute actions based on signals from the microcontroller.</a:t>
            </a:r>
          </a:p>
          <a:p>
            <a:pPr algn="l"/>
            <a:endParaRPr lang="en-GB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Like;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Servo Motor, Buzzer, and LEDs</a:t>
            </a:r>
          </a:p>
        </p:txBody>
      </p:sp>
    </p:spTree>
    <p:extLst>
      <p:ext uri="{BB962C8B-B14F-4D97-AF65-F5344CB8AC3E}">
        <p14:creationId xmlns:p14="http://schemas.microsoft.com/office/powerpoint/2010/main" val="38064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7B7A3-407F-520C-5731-C3610DB18145}"/>
              </a:ext>
            </a:extLst>
          </p:cNvPr>
          <p:cNvSpPr txBox="1"/>
          <p:nvPr/>
        </p:nvSpPr>
        <p:spPr>
          <a:xfrm>
            <a:off x="962524" y="333981"/>
            <a:ext cx="5823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800" b="0" i="0" dirty="0">
                <a:solidFill>
                  <a:schemeClr val="bg1"/>
                </a:solidFill>
                <a:effectLst/>
                <a:latin typeface="Antipasto Pro " panose="02000506020000020004" pitchFamily="2" charset="0"/>
              </a:rPr>
              <a:t>Frameworks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2F17-3208-E9F8-0ECD-0A96896C122B}"/>
              </a:ext>
            </a:extLst>
          </p:cNvPr>
          <p:cNvSpPr txBox="1"/>
          <p:nvPr/>
        </p:nvSpPr>
        <p:spPr>
          <a:xfrm>
            <a:off x="962524" y="1780531"/>
            <a:ext cx="85183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0" i="0" dirty="0">
                <a:solidFill>
                  <a:schemeClr val="bg1"/>
                </a:solidFill>
                <a:effectLst/>
                <a:latin typeface="Antipasto Pro " panose="02000506020000020004" pitchFamily="2" charset="0"/>
              </a:rPr>
              <a:t>Frameworks provide the structure for developing the Smart Home Emergency Management App, facilitating the integration of various technologies.</a:t>
            </a:r>
            <a:endParaRPr lang="en-GB" sz="1400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36D53-5A57-9300-62BA-7C5AD85A1E52}"/>
              </a:ext>
            </a:extLst>
          </p:cNvPr>
          <p:cNvSpPr txBox="1"/>
          <p:nvPr/>
        </p:nvSpPr>
        <p:spPr>
          <a:xfrm>
            <a:off x="1203156" y="4114800"/>
            <a:ext cx="80370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IoT Frameworks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communication between devices and the 			cloud.</a:t>
            </a:r>
          </a:p>
          <a:p>
            <a:pPr algn="l"/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Examples: Firebase, HiveMQ, and etc</a:t>
            </a:r>
          </a:p>
          <a:p>
            <a:pPr algn="l"/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Mobile Development Frameworks</a:t>
            </a:r>
          </a:p>
          <a:p>
            <a:pPr algn="l"/>
            <a:r>
              <a:rPr lang="en-GB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app development for iOS and Android 			platforms.</a:t>
            </a:r>
          </a:p>
          <a:p>
            <a:pPr algn="l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Examples: Flutter, etc.</a:t>
            </a:r>
            <a:endParaRPr lang="en-GB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erson sitting at a table with two laptops&#10;&#10;Description automatically generated">
            <a:extLst>
              <a:ext uri="{FF2B5EF4-FFF2-40B4-BE49-F238E27FC236}">
                <a16:creationId xmlns:a16="http://schemas.microsoft.com/office/drawing/2014/main" id="{2D581366-AC35-BB33-B6B2-BED83FFD3C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5893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7B7A3-407F-520C-5731-C3610DB18145}"/>
              </a:ext>
            </a:extLst>
          </p:cNvPr>
          <p:cNvSpPr txBox="1"/>
          <p:nvPr/>
        </p:nvSpPr>
        <p:spPr>
          <a:xfrm>
            <a:off x="786057" y="1276527"/>
            <a:ext cx="5823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8800" b="0" i="0" dirty="0">
                <a:solidFill>
                  <a:schemeClr val="bg1"/>
                </a:solidFill>
                <a:effectLst/>
                <a:latin typeface="var(--font-fk-grotesk)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2F17-3208-E9F8-0ECD-0A96896C122B}"/>
              </a:ext>
            </a:extLst>
          </p:cNvPr>
          <p:cNvSpPr txBox="1"/>
          <p:nvPr/>
        </p:nvSpPr>
        <p:spPr>
          <a:xfrm>
            <a:off x="786057" y="4229251"/>
            <a:ext cx="4540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0" i="0" dirty="0">
                <a:solidFill>
                  <a:schemeClr val="bg1"/>
                </a:solidFill>
                <a:effectLst/>
                <a:latin typeface="__fkGroteskNeue_598ab8"/>
              </a:rPr>
              <a:t>The app's output consists of actionable insights and notifications that enhance user awareness and response capabilities.</a:t>
            </a:r>
            <a:endParaRPr lang="en-GB" sz="1400" dirty="0">
              <a:solidFill>
                <a:schemeClr val="bg1"/>
              </a:solidFill>
              <a:latin typeface="Antipasto Pro " panose="0200050602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36D53-5A57-9300-62BA-7C5AD85A1E52}"/>
              </a:ext>
            </a:extLst>
          </p:cNvPr>
          <p:cNvSpPr txBox="1"/>
          <p:nvPr/>
        </p:nvSpPr>
        <p:spPr>
          <a:xfrm>
            <a:off x="6317022" y="4230437"/>
            <a:ext cx="8037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chemeClr val="bg1"/>
                </a:solidFill>
                <a:effectLst/>
                <a:latin typeface="__fkGroteskNeue_598ab8"/>
              </a:rPr>
              <a:t>Real-Time Alerts: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__fkGroteskNeue_598ab8"/>
              </a:rPr>
              <a:t>- 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__fkGroteskNeue_598ab8"/>
              </a:rPr>
              <a:t>Push notifications for emergencies (e.g., fire, unauthorized access).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chemeClr val="bg1"/>
                </a:solidFill>
                <a:effectLst/>
                <a:latin typeface="__fkGroteskNeue_598ab8"/>
              </a:rPr>
              <a:t>Data Visualization: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__fkGroteskNeue_598ab8"/>
              </a:rPr>
              <a:t>- 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__fkGroteskNeue_598ab8"/>
              </a:rPr>
              <a:t>Graphs and charts displaying historical data for user analysis.</a:t>
            </a: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31A19F55-FF72-4699-9173-E041857DE4E3}"/>
              </a:ext>
            </a:extLst>
          </p:cNvPr>
          <p:cNvSpPr>
            <a:spLocks noChangeAspect="1"/>
          </p:cNvSpPr>
          <p:nvPr/>
        </p:nvSpPr>
        <p:spPr>
          <a:xfrm rot="10800000">
            <a:off x="8518358" y="-1"/>
            <a:ext cx="6112042" cy="3023843"/>
          </a:xfrm>
          <a:prstGeom prst="snip1Rect">
            <a:avLst/>
          </a:prstGeom>
          <a:blipFill dpi="0" rotWithShape="0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21fdc69-4437-415d-a2cf-9233b5cc618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7D17C762197B498A4D016DD479FFC0" ma:contentTypeVersion="6" ma:contentTypeDescription="Create a new document." ma:contentTypeScope="" ma:versionID="a784cc1eb603db8eb245b89b3e9137d9">
  <xsd:schema xmlns:xsd="http://www.w3.org/2001/XMLSchema" xmlns:xs="http://www.w3.org/2001/XMLSchema" xmlns:p="http://schemas.microsoft.com/office/2006/metadata/properties" xmlns:ns3="721fdc69-4437-415d-a2cf-9233b5cc6189" targetNamespace="http://schemas.microsoft.com/office/2006/metadata/properties" ma:root="true" ma:fieldsID="d27275badac6a7620cd7e1d674e56504" ns3:_="">
    <xsd:import namespace="721fdc69-4437-415d-a2cf-9233b5cc61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1fdc69-4437-415d-a2cf-9233b5cc61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8F0D07-8308-4507-9872-2B4BBB14D2F1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721fdc69-4437-415d-a2cf-9233b5cc6189"/>
  </ds:schemaRefs>
</ds:datastoreItem>
</file>

<file path=customXml/itemProps2.xml><?xml version="1.0" encoding="utf-8"?>
<ds:datastoreItem xmlns:ds="http://schemas.openxmlformats.org/officeDocument/2006/customXml" ds:itemID="{48E4B59A-B8D0-4DE7-88AF-9DAD25C475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1fdc69-4437-415d-a2cf-9233b5cc61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E07660-F28A-4E7C-A54D-5FB1E8D95E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1063</Words>
  <Application>Microsoft Office PowerPoint</Application>
  <PresentationFormat>Custom</PresentationFormat>
  <Paragraphs>130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Overpass</vt:lpstr>
      <vt:lpstr>Aharoni</vt:lpstr>
      <vt:lpstr>var(--font-fk-grotesk)</vt:lpstr>
      <vt:lpstr>Antipasto Pro </vt:lpstr>
      <vt:lpstr>Tw Cen MT</vt:lpstr>
      <vt:lpstr>Coolvetica Rg</vt:lpstr>
      <vt:lpstr>__fkGroteskNeue_598ab8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احمد ايمن فتح الله خليفه ابو عيسى</cp:lastModifiedBy>
  <cp:revision>6</cp:revision>
  <dcterms:created xsi:type="dcterms:W3CDTF">2024-09-13T15:27:59Z</dcterms:created>
  <dcterms:modified xsi:type="dcterms:W3CDTF">2024-09-13T23:54:21Z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0x0101000D7D17C762197B498A4D016DD479FFC0</vt:lpwstr>
  </property>
</Properties>
</file>